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64" r:id="rId4"/>
    <p:sldId id="286" r:id="rId5"/>
    <p:sldId id="266" r:id="rId6"/>
    <p:sldId id="259" r:id="rId7"/>
    <p:sldId id="267" r:id="rId8"/>
    <p:sldId id="287" r:id="rId9"/>
    <p:sldId id="268" r:id="rId10"/>
    <p:sldId id="289" r:id="rId11"/>
    <p:sldId id="269" r:id="rId12"/>
    <p:sldId id="299" r:id="rId13"/>
    <p:sldId id="270" r:id="rId14"/>
    <p:sldId id="292" r:id="rId15"/>
    <p:sldId id="271" r:id="rId16"/>
    <p:sldId id="290" r:id="rId17"/>
    <p:sldId id="260" r:id="rId18"/>
    <p:sldId id="272" r:id="rId19"/>
    <p:sldId id="273" r:id="rId20"/>
    <p:sldId id="274" r:id="rId21"/>
    <p:sldId id="296" r:id="rId22"/>
    <p:sldId id="275" r:id="rId23"/>
    <p:sldId id="297" r:id="rId24"/>
    <p:sldId id="276" r:id="rId25"/>
    <p:sldId id="261" r:id="rId26"/>
    <p:sldId id="278" r:id="rId27"/>
    <p:sldId id="280" r:id="rId28"/>
    <p:sldId id="262" r:id="rId29"/>
    <p:sldId id="281" r:id="rId30"/>
    <p:sldId id="282" r:id="rId31"/>
    <p:sldId id="283" r:id="rId32"/>
    <p:sldId id="284" r:id="rId33"/>
    <p:sldId id="257" r:id="rId34"/>
    <p:sldId id="288" r:id="rId35"/>
    <p:sldId id="298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5" autoAdjust="0"/>
    <p:restoredTop sz="93835" autoAdjust="0"/>
  </p:normalViewPr>
  <p:slideViewPr>
    <p:cSldViewPr snapToGrid="0" snapToObjects="1">
      <p:cViewPr varScale="1">
        <p:scale>
          <a:sx n="113" d="100"/>
          <a:sy n="113" d="100"/>
        </p:scale>
        <p:origin x="-1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7" d="100"/>
        <a:sy n="227" d="100"/>
      </p:scale>
      <p:origin x="0" y="83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8C6EA-1BDC-F84A-8F8E-976FF75725A4}" type="datetimeFigureOut">
              <a:rPr lang="en-US" smtClean="0"/>
              <a:t>5/2/15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B4788-1E4C-8C49-9683-FEE9B78C6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17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B4788-1E4C-8C49-9683-FEE9B78C6B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0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2DF66AD8-BC4A-4004-9882-414398D930CA}" type="datetimeFigureOut">
              <a:rPr lang="en-US" smtClean="0"/>
              <a:t>5/2/15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civilwar.org/battlefields/fredericksburg.html" TargetMode="External"/><Relationship Id="rId12" Type="http://schemas.openxmlformats.org/officeDocument/2006/relationships/hyperlink" Target="http://www.civilwar.org/antietam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ps.gov/gett/learn/historyculture/civil-war-timeline.htm" TargetMode="External"/><Relationship Id="rId3" Type="http://schemas.openxmlformats.org/officeDocument/2006/relationships/hyperlink" Target="http://www.americancivilwar.com" TargetMode="External"/><Relationship Id="rId4" Type="http://schemas.openxmlformats.org/officeDocument/2006/relationships/hyperlink" Target="http://www.nps.gov/abpp/battles/mo004.htm" TargetMode="External"/><Relationship Id="rId5" Type="http://schemas.openxmlformats.org/officeDocument/2006/relationships/hyperlink" Target="http://www.civilwar.org/battlefields/wilson-s-creek.html" TargetMode="External"/><Relationship Id="rId6" Type="http://schemas.openxmlformats.org/officeDocument/2006/relationships/hyperlink" Target="http://www.civilwaronthewesternborder.org/content/battle-Lexington" TargetMode="External"/><Relationship Id="rId7" Type="http://schemas.openxmlformats.org/officeDocument/2006/relationships/hyperlink" Target="http://www.civilwar.org/battlefields/fort-donelson.html" TargetMode="External"/><Relationship Id="rId8" Type="http://schemas.openxmlformats.org/officeDocument/2006/relationships/hyperlink" Target="http://www.civilwar.org/battlefields/shiloh.html" TargetMode="External"/><Relationship Id="rId9" Type="http://schemas.openxmlformats.org/officeDocument/2006/relationships/hyperlink" Target="http://www.dailykos.com" TargetMode="External"/><Relationship Id="rId10" Type="http://schemas.openxmlformats.org/officeDocument/2006/relationships/hyperlink" Target="http://www.thomaslegion.ne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rchives.gov/exhibits/featured_documents/emancipation_proclamation/" TargetMode="External"/><Relationship Id="rId4" Type="http://schemas.openxmlformats.org/officeDocument/2006/relationships/hyperlink" Target="http://www.wach.com" TargetMode="External"/><Relationship Id="rId5" Type="http://schemas.openxmlformats.org/officeDocument/2006/relationships/hyperlink" Target="http://www.historyrocket.com/American-History/civil-war/Why-Did-The-North-Win-The-Civil-War.html" TargetMode="External"/><Relationship Id="rId6" Type="http://schemas.openxmlformats.org/officeDocument/2006/relationships/hyperlink" Target="http://commons.wikimedia.org/wiki/File:Second_Bull_Run_Aug29_1700.png" TargetMode="External"/><Relationship Id="rId7" Type="http://schemas.openxmlformats.org/officeDocument/2006/relationships/hyperlink" Target="http://en.wikipedia.org/wiki/First_Battle_of_Bull_Run%23/media/" TargetMode="External"/><Relationship Id="rId8" Type="http://schemas.openxmlformats.org/officeDocument/2006/relationships/hyperlink" Target="http://thomaslegion.net/battleofchancellorsvillebattlefieldpositions.html" TargetMode="External"/><Relationship Id="rId9" Type="http://schemas.openxmlformats.org/officeDocument/2006/relationships/hyperlink" Target="http://www.custermen.com/DixieBoys/FtPillow.htm" TargetMode="External"/><Relationship Id="rId10" Type="http://schemas.openxmlformats.org/officeDocument/2006/relationships/hyperlink" Target="http://www.bonps.org/wpr/wp-content/uploads/2011/03/Kay-pix-Mar11-054-copy.jpg" TargetMode="External"/><Relationship Id="rId11" Type="http://schemas.openxmlformats.org/officeDocument/2006/relationships/hyperlink" Target="http://commons.wikimedia.org/wiki/File:Petersburg_July30.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.wikipedia.or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vilwar.org/battlefields/bullrun.html?tab=facts" TargetMode="External"/><Relationship Id="rId4" Type="http://schemas.openxmlformats.org/officeDocument/2006/relationships/hyperlink" Target="http://www.civilwar.org/battlefields/petersburg-breakthrough.html" TargetMode="External"/><Relationship Id="rId5" Type="http://schemas.openxmlformats.org/officeDocument/2006/relationships/hyperlink" Target="http://www.civilwar.org/battlefields/second-manassas.html" TargetMode="External"/><Relationship Id="rId6" Type="http://schemas.openxmlformats.org/officeDocument/2006/relationships/hyperlink" Target="http://www.civilwar.org/battlefields/chancellorsville.html" TargetMode="External"/><Relationship Id="rId7" Type="http://schemas.openxmlformats.org/officeDocument/2006/relationships/hyperlink" Target="http://www.civilwaronthewesternborder.org/content/battle-lexington" TargetMode="External"/><Relationship Id="rId8" Type="http://schemas.openxmlformats.org/officeDocument/2006/relationships/hyperlink" Target="http://www.historynet.com/battle-of-richmon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vilwar.org/battlefields/nashville.html?tab=fact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368" y="423779"/>
            <a:ext cx="8419432" cy="1914144"/>
          </a:xfrm>
        </p:spPr>
        <p:txBody>
          <a:bodyPr/>
          <a:lstStyle/>
          <a:p>
            <a:pPr algn="ctr"/>
            <a:r>
              <a:rPr lang="en-US" dirty="0" smtClean="0"/>
              <a:t>Civil War Timeline 			(1861-1865)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2779" y="4291263"/>
            <a:ext cx="4021221" cy="2928720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 smtClean="0"/>
              <a:t>By: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Neel Balusa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Rohan Dharmadhikari</a:t>
            </a:r>
          </a:p>
          <a:p>
            <a:pPr marL="342900" indent="-342900" algn="ctr">
              <a:lnSpc>
                <a:spcPct val="120000"/>
              </a:lnSpc>
              <a:buFont typeface="Arial"/>
              <a:buChar char="•"/>
            </a:pPr>
            <a:r>
              <a:rPr lang="en-US" dirty="0" smtClean="0"/>
              <a:t>Vinay Deshmukh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1250" y="2719917"/>
            <a:ext cx="284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- Battles researched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00" y="11800"/>
            <a:ext cx="1281200" cy="6745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2243" y="686352"/>
            <a:ext cx="150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Union Victory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31710" y="1002241"/>
            <a:ext cx="206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Confederate Victory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66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ttle_of_shiloh_7april1862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9" y="0"/>
            <a:ext cx="8542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1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Bull Run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August 28th </a:t>
            </a:r>
            <a:r>
              <a:rPr lang="en-US" dirty="0" smtClean="0"/>
              <a:t>1862</a:t>
            </a:r>
          </a:p>
          <a:p>
            <a:r>
              <a:rPr lang="en-US" dirty="0" smtClean="0"/>
              <a:t>Total Forces: 125,000  </a:t>
            </a:r>
            <a:r>
              <a:rPr lang="en-US" dirty="0"/>
              <a:t>1-1 </a:t>
            </a:r>
            <a:r>
              <a:rPr lang="en-US" dirty="0" smtClean="0"/>
              <a:t>odds</a:t>
            </a:r>
          </a:p>
          <a:p>
            <a:pPr lvl="1"/>
            <a:r>
              <a:rPr lang="en-US" dirty="0" smtClean="0"/>
              <a:t>Confederate:  55,000</a:t>
            </a:r>
          </a:p>
          <a:p>
            <a:pPr lvl="1"/>
            <a:r>
              <a:rPr lang="en-US" dirty="0" smtClean="0"/>
              <a:t>Union: 70,000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John Pope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Confederate: 1,305</a:t>
            </a:r>
          </a:p>
          <a:p>
            <a:pPr lvl="1"/>
            <a:r>
              <a:rPr lang="en-US" dirty="0" smtClean="0"/>
              <a:t>Union: 1,716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29248" y="194369"/>
            <a:ext cx="16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0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econd_Bull_Run_Aug30_1600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5" b="14285"/>
          <a:stretch>
            <a:fillRect/>
          </a:stretch>
        </p:blipFill>
        <p:spPr>
          <a:xfrm>
            <a:off x="24190" y="0"/>
            <a:ext cx="9119810" cy="6857999"/>
          </a:xfrm>
        </p:spPr>
      </p:pic>
    </p:spTree>
    <p:extLst>
      <p:ext uri="{BB962C8B-B14F-4D97-AF65-F5344CB8AC3E}">
        <p14:creationId xmlns:p14="http://schemas.microsoft.com/office/powerpoint/2010/main" val="423409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Antietam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16</a:t>
            </a:r>
            <a:r>
              <a:rPr lang="en-US" baseline="30000" dirty="0" smtClean="0"/>
              <a:t>th</a:t>
            </a:r>
            <a:r>
              <a:rPr lang="en-US" dirty="0" smtClean="0"/>
              <a:t>-</a:t>
            </a:r>
            <a:r>
              <a:rPr lang="en-US" dirty="0" smtClean="0"/>
              <a:t>18</a:t>
            </a:r>
            <a:r>
              <a:rPr lang="en-US" baseline="30000" dirty="0" smtClean="0"/>
              <a:t>th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3"/>
              </a:buBlip>
            </a:pPr>
            <a:r>
              <a:rPr lang="en-US" dirty="0" smtClean="0"/>
              <a:t>Total Forces</a:t>
            </a:r>
            <a:r>
              <a:rPr lang="en-US" dirty="0" smtClean="0"/>
              <a:t>: </a:t>
            </a:r>
            <a:r>
              <a:rPr lang="en-US" dirty="0"/>
              <a:t>131,000 </a:t>
            </a:r>
            <a:r>
              <a:rPr lang="en-US" dirty="0" smtClean="0"/>
              <a:t>1-2 odds</a:t>
            </a:r>
            <a:endParaRPr lang="en-US" dirty="0"/>
          </a:p>
          <a:p>
            <a:pPr lvl="1"/>
            <a:r>
              <a:rPr lang="en-US" dirty="0" smtClean="0"/>
              <a:t>Confederate: 45,000</a:t>
            </a:r>
          </a:p>
          <a:p>
            <a:pPr lvl="1"/>
            <a:r>
              <a:rPr lang="en-US" dirty="0" smtClean="0"/>
              <a:t>Union: 87,000</a:t>
            </a:r>
          </a:p>
          <a:p>
            <a:r>
              <a:rPr lang="en-US" dirty="0" smtClean="0"/>
              <a:t>Generals:</a:t>
            </a:r>
            <a:endParaRPr lang="en-US" dirty="0"/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</a:t>
            </a:r>
            <a:r>
              <a:rPr lang="en-US" dirty="0"/>
              <a:t>G</a:t>
            </a:r>
            <a:r>
              <a:rPr lang="en-US" dirty="0" smtClean="0"/>
              <a:t>eorge B. McClellan</a:t>
            </a:r>
          </a:p>
          <a:p>
            <a:r>
              <a:rPr lang="en-US" dirty="0" smtClean="0"/>
              <a:t>Casualties</a:t>
            </a:r>
            <a:endParaRPr lang="en-US" dirty="0"/>
          </a:p>
          <a:p>
            <a:pPr lvl="1"/>
            <a:r>
              <a:rPr lang="en-US" dirty="0"/>
              <a:t>Confederate: </a:t>
            </a:r>
            <a:r>
              <a:rPr lang="en-US" dirty="0" smtClean="0"/>
              <a:t>10,316</a:t>
            </a:r>
            <a:endParaRPr lang="en-US" dirty="0"/>
          </a:p>
          <a:p>
            <a:pPr lvl="1"/>
            <a:r>
              <a:rPr lang="en-US" dirty="0"/>
              <a:t>Union: </a:t>
            </a:r>
            <a:r>
              <a:rPr lang="en-US" dirty="0" smtClean="0"/>
              <a:t>12,401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46105" y="103664"/>
            <a:ext cx="228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1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4-25 at 2.24.29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91"/>
            <a:ext cx="9144000" cy="688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0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Fredericksburg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December 11-15 </a:t>
            </a:r>
            <a:r>
              <a:rPr lang="en-US" dirty="0" smtClean="0"/>
              <a:t>1862</a:t>
            </a:r>
          </a:p>
          <a:p>
            <a:pPr marL="463550" lvl="1" indent="-463550">
              <a:spcBef>
                <a:spcPts val="2000"/>
              </a:spcBef>
              <a:buBlip>
                <a:blip r:embed="rId2"/>
              </a:buBlip>
            </a:pPr>
            <a:r>
              <a:rPr lang="en-US" dirty="0" smtClean="0"/>
              <a:t>Total </a:t>
            </a:r>
            <a:r>
              <a:rPr lang="en-US" dirty="0"/>
              <a:t>Forces: </a:t>
            </a:r>
            <a:r>
              <a:rPr lang="en-US" dirty="0" smtClean="0"/>
              <a:t>172,954 1-1.5</a:t>
            </a:r>
            <a:endParaRPr lang="en-US" dirty="0"/>
          </a:p>
          <a:p>
            <a:pPr lvl="1"/>
            <a:r>
              <a:rPr lang="en-US" dirty="0"/>
              <a:t>Confederates: 72,947 </a:t>
            </a:r>
          </a:p>
          <a:p>
            <a:pPr lvl="1"/>
            <a:r>
              <a:rPr lang="en-US" dirty="0"/>
              <a:t>Union </a:t>
            </a:r>
            <a:r>
              <a:rPr lang="en-US" dirty="0" smtClean="0"/>
              <a:t>100,007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 Robert E. Lee</a:t>
            </a:r>
          </a:p>
          <a:p>
            <a:pPr lvl="1"/>
            <a:r>
              <a:rPr lang="en-US" dirty="0" smtClean="0"/>
              <a:t>Union: Ambrose E. Burnside</a:t>
            </a:r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Confederates: 4,576</a:t>
            </a:r>
          </a:p>
          <a:p>
            <a:pPr lvl="1"/>
            <a:r>
              <a:rPr lang="en-US" dirty="0" smtClean="0"/>
              <a:t>Union: 13,353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062505" y="207327"/>
            <a:ext cx="143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5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975" b="14975"/>
          <a:stretch>
            <a:fillRect/>
          </a:stretch>
        </p:blipFill>
        <p:spPr>
          <a:xfrm>
            <a:off x="0" y="0"/>
            <a:ext cx="9140218" cy="6858000"/>
          </a:xfrm>
        </p:spPr>
      </p:pic>
    </p:spTree>
    <p:extLst>
      <p:ext uri="{BB962C8B-B14F-4D97-AF65-F5344CB8AC3E}">
        <p14:creationId xmlns:p14="http://schemas.microsoft.com/office/powerpoint/2010/main" val="2598800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of 1863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Emancipation Proclamation*</a:t>
            </a:r>
          </a:p>
          <a:p>
            <a:r>
              <a:rPr lang="en-US" dirty="0" smtClean="0"/>
              <a:t>Chancellorsville*</a:t>
            </a:r>
          </a:p>
          <a:p>
            <a:r>
              <a:rPr lang="en-US" dirty="0" smtClean="0"/>
              <a:t>Second Winchester</a:t>
            </a:r>
          </a:p>
          <a:p>
            <a:r>
              <a:rPr lang="en-US" dirty="0" smtClean="0"/>
              <a:t>Gettysburg*</a:t>
            </a:r>
          </a:p>
          <a:p>
            <a:r>
              <a:rPr lang="en-US" dirty="0" smtClean="0"/>
              <a:t>Vicksburg Captured July 4</a:t>
            </a:r>
            <a:r>
              <a:rPr lang="en-US" baseline="30000" dirty="0" smtClean="0"/>
              <a:t>th*</a:t>
            </a:r>
            <a:endParaRPr lang="en-US" dirty="0" smtClean="0"/>
          </a:p>
          <a:p>
            <a:r>
              <a:rPr lang="en-US" dirty="0" smtClean="0"/>
              <a:t>Draft riots</a:t>
            </a:r>
          </a:p>
          <a:p>
            <a:r>
              <a:rPr lang="en-US" dirty="0" smtClean="0"/>
              <a:t>Chattanooga </a:t>
            </a:r>
          </a:p>
          <a:p>
            <a:r>
              <a:rPr lang="en-US" dirty="0" smtClean="0"/>
              <a:t>Chickamauga* </a:t>
            </a:r>
          </a:p>
          <a:p>
            <a:r>
              <a:rPr lang="en-US" dirty="0" smtClean="0"/>
              <a:t>Knoxville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1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Emancipation Proclamation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53250" y="95250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 descr="EmancipationProclamationMGN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37" y="1649057"/>
            <a:ext cx="6096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85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Chancellorsville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371600"/>
            <a:ext cx="8648095" cy="46744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April </a:t>
            </a:r>
            <a:r>
              <a:rPr lang="en-US" dirty="0" smtClean="0"/>
              <a:t>30</a:t>
            </a:r>
            <a:r>
              <a:rPr lang="en-US" baseline="30000" dirty="0" smtClean="0"/>
              <a:t>th </a:t>
            </a:r>
            <a:r>
              <a:rPr lang="en-US" dirty="0" smtClean="0"/>
              <a:t>- </a:t>
            </a:r>
            <a:r>
              <a:rPr lang="en-US" dirty="0" smtClean="0"/>
              <a:t>May 6</a:t>
            </a:r>
            <a:r>
              <a:rPr lang="en-US" baseline="30000" dirty="0" smtClean="0"/>
              <a:t>th</a:t>
            </a:r>
            <a:r>
              <a:rPr lang="en-US" dirty="0" smtClean="0"/>
              <a:t> 1863</a:t>
            </a:r>
          </a:p>
          <a:p>
            <a:r>
              <a:rPr lang="en-US" dirty="0" smtClean="0"/>
              <a:t>Total Forces: 154,734 1-1.5 odds</a:t>
            </a:r>
          </a:p>
          <a:p>
            <a:pPr lvl="1"/>
            <a:r>
              <a:rPr lang="en-US" dirty="0" smtClean="0"/>
              <a:t>Confederates: 57,352</a:t>
            </a:r>
          </a:p>
          <a:p>
            <a:pPr lvl="1"/>
            <a:r>
              <a:rPr lang="en-US" dirty="0" smtClean="0"/>
              <a:t>Union: 97,382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Robert E. Lee</a:t>
            </a:r>
          </a:p>
          <a:p>
            <a:pPr lvl="2"/>
            <a:r>
              <a:rPr lang="en-US" dirty="0" smtClean="0"/>
              <a:t>Stonewall Jackson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Joseph Hooker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Confederates</a:t>
            </a:r>
            <a:r>
              <a:rPr lang="en-US" dirty="0" smtClean="0"/>
              <a:t>: </a:t>
            </a:r>
            <a:r>
              <a:rPr lang="en-US" dirty="0"/>
              <a:t>1,724</a:t>
            </a:r>
          </a:p>
          <a:p>
            <a:pPr lvl="1"/>
            <a:r>
              <a:rPr lang="en-US" dirty="0" smtClean="0"/>
              <a:t>Union</a:t>
            </a:r>
            <a:r>
              <a:rPr lang="en-US" dirty="0" smtClean="0"/>
              <a:t>: </a:t>
            </a:r>
            <a:r>
              <a:rPr lang="en-US" dirty="0"/>
              <a:t>1,694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0" y="275167"/>
            <a:ext cx="15557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8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in 1861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Fort Sumter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Bull run/</a:t>
            </a:r>
            <a:r>
              <a:rPr lang="en-US" dirty="0"/>
              <a:t>F</a:t>
            </a:r>
            <a:r>
              <a:rPr lang="en-US" dirty="0" smtClean="0"/>
              <a:t>irst Manassas*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Fort Washington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Wilson Creek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Lexington*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15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Gettysburg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July 1-3 </a:t>
            </a:r>
            <a:r>
              <a:rPr lang="en-US" dirty="0" smtClean="0"/>
              <a:t>1863</a:t>
            </a:r>
          </a:p>
          <a:p>
            <a:r>
              <a:rPr lang="en-US" dirty="0" smtClean="0"/>
              <a:t>Total forces: 165,620 1-1.5 odds</a:t>
            </a:r>
            <a:endParaRPr lang="en-US" dirty="0" smtClean="0"/>
          </a:p>
          <a:p>
            <a:pPr lvl="1"/>
            <a:r>
              <a:rPr lang="en-US" dirty="0" smtClean="0"/>
              <a:t>Confederates: 71,699</a:t>
            </a:r>
          </a:p>
          <a:p>
            <a:pPr lvl="1"/>
            <a:r>
              <a:rPr lang="en-US" dirty="0" smtClean="0"/>
              <a:t>Union: 93,921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 Robert E. Lee</a:t>
            </a:r>
          </a:p>
          <a:p>
            <a:pPr lvl="1"/>
            <a:r>
              <a:rPr lang="en-US" dirty="0" smtClean="0"/>
              <a:t>Union: George G. Meade</a:t>
            </a:r>
          </a:p>
          <a:p>
            <a:r>
              <a:rPr lang="en-US" dirty="0" smtClean="0"/>
              <a:t>Casualties: 51,112</a:t>
            </a:r>
          </a:p>
          <a:p>
            <a:pPr lvl="1"/>
            <a:r>
              <a:rPr lang="en-US" dirty="0" smtClean="0"/>
              <a:t>Confederates: 28,063</a:t>
            </a:r>
          </a:p>
          <a:p>
            <a:pPr lvl="1"/>
            <a:r>
              <a:rPr lang="en-US" dirty="0" smtClean="0"/>
              <a:t>Union: </a:t>
            </a:r>
            <a:r>
              <a:rPr lang="en-US" dirty="0" smtClean="0"/>
              <a:t>23,049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921500" y="243417"/>
            <a:ext cx="167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4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Pickets Charge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2270" b="22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6312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Vicksburg </a:t>
            </a:r>
            <a:r>
              <a:rPr lang="en-US" dirty="0" smtClean="0"/>
              <a:t>Captured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313613" cy="441205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May 18 – July 4</a:t>
            </a:r>
            <a:r>
              <a:rPr lang="en-US" sz="2800" baseline="30000" dirty="0" smtClean="0"/>
              <a:t>th</a:t>
            </a:r>
            <a:r>
              <a:rPr lang="en-US" sz="2800" dirty="0" smtClean="0"/>
              <a:t> </a:t>
            </a:r>
            <a:r>
              <a:rPr lang="en-US" sz="2800" dirty="0" smtClean="0"/>
              <a:t>1863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Total </a:t>
            </a:r>
            <a:r>
              <a:rPr lang="en-US" sz="2800" dirty="0" smtClean="0"/>
              <a:t>Forces: </a:t>
            </a:r>
            <a:r>
              <a:rPr lang="en-US" sz="2800" dirty="0" smtClean="0"/>
              <a:t>110,000 1-2 odds</a:t>
            </a:r>
            <a:endParaRPr lang="en-US" sz="2800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Confederates: 33,000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Union: 77,000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Generals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dirty="0"/>
              <a:t>Confederates: </a:t>
            </a:r>
            <a:r>
              <a:rPr lang="en-US" dirty="0" smtClean="0"/>
              <a:t>John C. Pemberton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Union: </a:t>
            </a:r>
            <a:r>
              <a:rPr lang="en-US" dirty="0" smtClean="0"/>
              <a:t>Ulysses S. Grant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sz="2800" dirty="0" smtClean="0"/>
              <a:t>Casualties</a:t>
            </a:r>
            <a:endParaRPr lang="en-US" sz="2800" dirty="0"/>
          </a:p>
          <a:p>
            <a:pPr lvl="1">
              <a:lnSpc>
                <a:spcPct val="120000"/>
              </a:lnSpc>
            </a:pPr>
            <a:r>
              <a:rPr lang="en-US" dirty="0"/>
              <a:t>Confederates: </a:t>
            </a:r>
            <a:r>
              <a:rPr lang="en-US" dirty="0" smtClean="0"/>
              <a:t>32,492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Union</a:t>
            </a:r>
            <a:r>
              <a:rPr lang="en-US" dirty="0"/>
              <a:t>: </a:t>
            </a:r>
            <a:r>
              <a:rPr lang="en-US" dirty="0" smtClean="0"/>
              <a:t>4,910</a:t>
            </a:r>
            <a:endParaRPr lang="en-US" dirty="0"/>
          </a:p>
          <a:p>
            <a:pPr marL="457200" lvl="1" indent="0">
              <a:lnSpc>
                <a:spcPct val="120000"/>
              </a:lnSpc>
              <a:buNone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49583" y="169333"/>
            <a:ext cx="134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9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27857" b="27857"/>
          <a:stretch>
            <a:fillRect/>
          </a:stretch>
        </p:blipFill>
        <p:spPr>
          <a:xfrm>
            <a:off x="14718" y="0"/>
            <a:ext cx="9129282" cy="6858000"/>
          </a:xfrm>
        </p:spPr>
      </p:pic>
    </p:spTree>
    <p:extLst>
      <p:ext uri="{BB962C8B-B14F-4D97-AF65-F5344CB8AC3E}">
        <p14:creationId xmlns:p14="http://schemas.microsoft.com/office/powerpoint/2010/main" val="3694802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Chickamauga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 smtClean="0"/>
              <a:t>-</a:t>
            </a:r>
            <a:r>
              <a:rPr lang="en-US" dirty="0" smtClean="0"/>
              <a:t>20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1863</a:t>
            </a:r>
            <a:r>
              <a:rPr lang="en-US" dirty="0" smtClean="0"/>
              <a:t> </a:t>
            </a:r>
          </a:p>
          <a:p>
            <a:r>
              <a:rPr lang="en-US" dirty="0" smtClean="0"/>
              <a:t>Total Forces</a:t>
            </a:r>
            <a:r>
              <a:rPr lang="en-US" dirty="0"/>
              <a:t>: 125,000 1-1 odds</a:t>
            </a:r>
            <a:endParaRPr lang="en-US" dirty="0" smtClean="0"/>
          </a:p>
          <a:p>
            <a:pPr lvl="1"/>
            <a:r>
              <a:rPr lang="en-US" dirty="0"/>
              <a:t>Confederate: 65,000</a:t>
            </a:r>
          </a:p>
          <a:p>
            <a:pPr lvl="1"/>
            <a:r>
              <a:rPr lang="en-US" dirty="0"/>
              <a:t>Union: </a:t>
            </a:r>
            <a:r>
              <a:rPr lang="en-US" dirty="0" smtClean="0"/>
              <a:t>60,000</a:t>
            </a:r>
            <a:endParaRPr lang="en-US" dirty="0"/>
          </a:p>
          <a:p>
            <a:r>
              <a:rPr lang="en-US" dirty="0" smtClean="0"/>
              <a:t>Generals:</a:t>
            </a:r>
          </a:p>
          <a:p>
            <a:pPr lvl="1"/>
            <a:r>
              <a:rPr lang="en-US" dirty="0" smtClean="0"/>
              <a:t>Confederate: Braxton Bragg</a:t>
            </a:r>
          </a:p>
          <a:p>
            <a:pPr lvl="1"/>
            <a:r>
              <a:rPr lang="en-US" dirty="0" smtClean="0"/>
              <a:t>Union: William S. </a:t>
            </a:r>
            <a:r>
              <a:rPr lang="en-US" dirty="0" smtClean="0"/>
              <a:t>Rosecrans</a:t>
            </a:r>
            <a:endParaRPr lang="en-US" dirty="0" smtClean="0"/>
          </a:p>
          <a:p>
            <a:r>
              <a:rPr lang="en-US" dirty="0" smtClean="0"/>
              <a:t>Casualties</a:t>
            </a:r>
            <a:endParaRPr lang="en-US" dirty="0"/>
          </a:p>
          <a:p>
            <a:pPr lvl="1"/>
            <a:r>
              <a:rPr lang="en-US" dirty="0" smtClean="0"/>
              <a:t>Confederates: 2,312</a:t>
            </a:r>
          </a:p>
          <a:p>
            <a:pPr lvl="1"/>
            <a:r>
              <a:rPr lang="en-US" dirty="0" smtClean="0"/>
              <a:t>Union</a:t>
            </a:r>
            <a:r>
              <a:rPr lang="en-US" dirty="0" smtClean="0"/>
              <a:t>: 1,657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9583" y="21166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of 1864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022" y="1735138"/>
            <a:ext cx="4358531" cy="3968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</a:t>
            </a:r>
            <a:r>
              <a:rPr lang="en-US" dirty="0" smtClean="0"/>
              <a:t>eridian</a:t>
            </a:r>
            <a:endParaRPr lang="en-US" dirty="0"/>
          </a:p>
          <a:p>
            <a:r>
              <a:rPr lang="en-US" dirty="0"/>
              <a:t>Charleston: submarine </a:t>
            </a:r>
            <a:r>
              <a:rPr lang="en-US" dirty="0" smtClean="0"/>
              <a:t>attack</a:t>
            </a:r>
            <a:endParaRPr lang="en-US" dirty="0"/>
          </a:p>
          <a:p>
            <a:r>
              <a:rPr lang="en-US" dirty="0"/>
              <a:t>Grant appointed general of </a:t>
            </a:r>
            <a:r>
              <a:rPr lang="en-US" dirty="0" smtClean="0"/>
              <a:t>Potomac</a:t>
            </a:r>
            <a:endParaRPr lang="en-US" dirty="0"/>
          </a:p>
          <a:p>
            <a:r>
              <a:rPr lang="en-US" dirty="0" smtClean="0"/>
              <a:t>Pleasant </a:t>
            </a:r>
            <a:r>
              <a:rPr lang="en-US" dirty="0"/>
              <a:t>hill</a:t>
            </a:r>
          </a:p>
          <a:p>
            <a:r>
              <a:rPr lang="en-US" dirty="0"/>
              <a:t>Fort </a:t>
            </a:r>
            <a:r>
              <a:rPr lang="en-US" dirty="0" smtClean="0"/>
              <a:t>pillow*</a:t>
            </a:r>
            <a:endParaRPr lang="en-US" dirty="0"/>
          </a:p>
          <a:p>
            <a:r>
              <a:rPr lang="en-US" dirty="0"/>
              <a:t>Wilderness</a:t>
            </a:r>
          </a:p>
          <a:p>
            <a:r>
              <a:rPr lang="en-US" dirty="0"/>
              <a:t>Spotsylvania</a:t>
            </a:r>
          </a:p>
          <a:p>
            <a:r>
              <a:rPr lang="en-US" dirty="0"/>
              <a:t>Cold </a:t>
            </a:r>
            <a:r>
              <a:rPr lang="en-US" dirty="0" smtClean="0"/>
              <a:t>harbor</a:t>
            </a:r>
            <a:endParaRPr lang="en-US" dirty="0"/>
          </a:p>
          <a:p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92553" y="1735138"/>
            <a:ext cx="4358531" cy="3968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63550" indent="-463550" algn="l" defTabSz="914400" rtl="0" eaLnBrk="1" latinLnBrk="0" hangingPunct="1">
              <a:spcBef>
                <a:spcPts val="2000"/>
              </a:spcBef>
              <a:buSzPct val="90000"/>
              <a:buFontTx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5713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7025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38338" indent="-341313" algn="l" defTabSz="914400" rtl="0" eaLnBrk="1" latinLnBrk="0" hangingPunct="1">
              <a:spcBef>
                <a:spcPts val="600"/>
              </a:spcBef>
              <a:buSzPct val="90000"/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4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Brice's crossroads</a:t>
            </a:r>
            <a:endParaRPr lang="en-US" sz="2000" dirty="0"/>
          </a:p>
          <a:p>
            <a:r>
              <a:rPr lang="en-US" sz="2000" dirty="0" smtClean="0"/>
              <a:t>Mobile </a:t>
            </a:r>
            <a:r>
              <a:rPr lang="en-US" sz="2000" dirty="0"/>
              <a:t>bay</a:t>
            </a:r>
          </a:p>
          <a:p>
            <a:r>
              <a:rPr lang="en-US" sz="2000" dirty="0"/>
              <a:t>Atlanta </a:t>
            </a:r>
            <a:r>
              <a:rPr lang="en-US" sz="2000" dirty="0" smtClean="0"/>
              <a:t>falls</a:t>
            </a:r>
            <a:endParaRPr lang="en-US" sz="2000" dirty="0"/>
          </a:p>
          <a:p>
            <a:r>
              <a:rPr lang="en-US" sz="2000" dirty="0"/>
              <a:t>Cedar creek</a:t>
            </a:r>
          </a:p>
          <a:p>
            <a:r>
              <a:rPr lang="en-US" sz="2000" dirty="0" smtClean="0"/>
              <a:t>Nashville*</a:t>
            </a:r>
            <a:endParaRPr lang="en-US" sz="2000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7910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Pillow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 April </a:t>
            </a:r>
            <a:r>
              <a:rPr lang="en-US" dirty="0" smtClean="0"/>
              <a:t>12</a:t>
            </a:r>
            <a:r>
              <a:rPr lang="en-US" baseline="30000" dirty="0" smtClean="0"/>
              <a:t>th</a:t>
            </a:r>
            <a:r>
              <a:rPr lang="en-US" dirty="0" smtClean="0"/>
              <a:t> 1864 </a:t>
            </a:r>
          </a:p>
          <a:p>
            <a:r>
              <a:rPr lang="en-US" dirty="0" smtClean="0"/>
              <a:t>Total Forces: 3,100 4-1 odds</a:t>
            </a:r>
          </a:p>
          <a:p>
            <a:pPr lvl="1"/>
            <a:r>
              <a:rPr lang="en-US" dirty="0" smtClean="0"/>
              <a:t>Confederate: 2,500</a:t>
            </a:r>
          </a:p>
          <a:p>
            <a:pPr lvl="1"/>
            <a:r>
              <a:rPr lang="en-US" dirty="0" smtClean="0"/>
              <a:t>Union: 600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Nathan Bedford Forrest</a:t>
            </a:r>
          </a:p>
          <a:p>
            <a:pPr lvl="1"/>
            <a:r>
              <a:rPr lang="en-US" dirty="0" smtClean="0"/>
              <a:t>Union: None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</a:t>
            </a:r>
            <a:r>
              <a:rPr lang="en-US" dirty="0" smtClean="0"/>
              <a:t>: </a:t>
            </a:r>
            <a:r>
              <a:rPr lang="en-US" dirty="0"/>
              <a:t>100</a:t>
            </a:r>
          </a:p>
          <a:p>
            <a:pPr lvl="1"/>
            <a:r>
              <a:rPr lang="en-US" dirty="0" smtClean="0"/>
              <a:t>Union: 600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13083" y="243417"/>
            <a:ext cx="155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82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Nashville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December </a:t>
            </a:r>
            <a:r>
              <a:rPr lang="en-US" dirty="0"/>
              <a:t>16th </a:t>
            </a:r>
            <a:r>
              <a:rPr lang="en-US" dirty="0" smtClean="0"/>
              <a:t>1864</a:t>
            </a:r>
          </a:p>
          <a:p>
            <a:r>
              <a:rPr lang="en-US" dirty="0" smtClean="0"/>
              <a:t>Total Forces: 85,000 1-2 </a:t>
            </a:r>
            <a:r>
              <a:rPr lang="en-US" dirty="0"/>
              <a:t>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30,000</a:t>
            </a:r>
          </a:p>
          <a:p>
            <a:pPr lvl="1"/>
            <a:r>
              <a:rPr lang="en-US" dirty="0" smtClean="0"/>
              <a:t>Union: 55,000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John Bell Hood</a:t>
            </a:r>
          </a:p>
          <a:p>
            <a:pPr lvl="1"/>
            <a:r>
              <a:rPr lang="en-US" dirty="0" smtClean="0"/>
              <a:t>Union: George Thomas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/>
              <a:t>6,000</a:t>
            </a:r>
          </a:p>
          <a:p>
            <a:pPr lvl="1"/>
            <a:r>
              <a:rPr lang="en-US" dirty="0" smtClean="0"/>
              <a:t>Union: 3,061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47417" y="201083"/>
            <a:ext cx="185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44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of 1865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ssault </a:t>
            </a:r>
            <a:r>
              <a:rPr lang="en-US" dirty="0"/>
              <a:t>of fort fisher</a:t>
            </a:r>
          </a:p>
          <a:p>
            <a:r>
              <a:rPr lang="en-US" dirty="0"/>
              <a:t>Columbia south Carolina</a:t>
            </a:r>
          </a:p>
          <a:p>
            <a:r>
              <a:rPr lang="en-US" dirty="0" smtClean="0"/>
              <a:t>Fall of Petersburg*</a:t>
            </a:r>
            <a:endParaRPr lang="en-US" dirty="0"/>
          </a:p>
          <a:p>
            <a:r>
              <a:rPr lang="en-US" dirty="0"/>
              <a:t>Battle of five forks</a:t>
            </a:r>
          </a:p>
          <a:p>
            <a:r>
              <a:rPr lang="en-US" dirty="0" smtClean="0"/>
              <a:t>Richmond*</a:t>
            </a:r>
            <a:endParaRPr lang="en-US" dirty="0"/>
          </a:p>
          <a:p>
            <a:r>
              <a:rPr lang="en-US" dirty="0"/>
              <a:t>Lincoln A</a:t>
            </a:r>
            <a:r>
              <a:rPr lang="en-US" dirty="0" smtClean="0"/>
              <a:t>ssassinated*</a:t>
            </a:r>
            <a:endParaRPr lang="en-US" dirty="0"/>
          </a:p>
          <a:p>
            <a:r>
              <a:rPr lang="en-US" dirty="0"/>
              <a:t>Jefferson </a:t>
            </a:r>
            <a:r>
              <a:rPr lang="en-US" dirty="0" smtClean="0"/>
              <a:t>Davis </a:t>
            </a:r>
            <a:r>
              <a:rPr lang="en-US" dirty="0"/>
              <a:t>captured</a:t>
            </a:r>
          </a:p>
          <a:p>
            <a:r>
              <a:rPr lang="en-US" dirty="0" smtClean="0"/>
              <a:t>Palmetto Ranch*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9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of Petersburg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April </a:t>
            </a:r>
            <a:r>
              <a:rPr lang="en-US" dirty="0"/>
              <a:t>2nd, 1864 </a:t>
            </a:r>
            <a:endParaRPr lang="en-US" dirty="0"/>
          </a:p>
          <a:p>
            <a:r>
              <a:rPr lang="en-US" dirty="0" smtClean="0"/>
              <a:t>Total Forces: 134,513</a:t>
            </a:r>
          </a:p>
          <a:p>
            <a:pPr lvl="1"/>
            <a:r>
              <a:rPr lang="en-US" dirty="0" smtClean="0"/>
              <a:t>Confederate: 58,400</a:t>
            </a:r>
          </a:p>
          <a:p>
            <a:pPr lvl="1"/>
            <a:r>
              <a:rPr lang="en-US" dirty="0" smtClean="0"/>
              <a:t>Union: 76,113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Robert E. Lee</a:t>
            </a:r>
          </a:p>
          <a:p>
            <a:pPr lvl="1"/>
            <a:r>
              <a:rPr lang="en-US" dirty="0" smtClean="0"/>
              <a:t>Union: Ulysses S. Grant</a:t>
            </a:r>
            <a:endParaRPr lang="en-US" dirty="0"/>
          </a:p>
          <a:p>
            <a:r>
              <a:rPr lang="en-US" dirty="0" smtClean="0"/>
              <a:t>Casualties</a:t>
            </a:r>
          </a:p>
          <a:p>
            <a:pPr lvl="1"/>
            <a:r>
              <a:rPr lang="en-US" dirty="0" smtClean="0"/>
              <a:t>Confederate: 4,250</a:t>
            </a:r>
          </a:p>
          <a:p>
            <a:pPr lvl="1"/>
            <a:r>
              <a:rPr lang="en-US" dirty="0" smtClean="0"/>
              <a:t>Union: 3,500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243417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8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Bull Run/First Manassas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690" y="1371601"/>
            <a:ext cx="8403789" cy="53665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July 21</a:t>
            </a:r>
            <a:r>
              <a:rPr lang="en-US" baseline="30000" dirty="0" smtClean="0"/>
              <a:t>st</a:t>
            </a:r>
            <a:r>
              <a:rPr lang="en-US" dirty="0" smtClean="0"/>
              <a:t> 1861</a:t>
            </a:r>
          </a:p>
          <a:p>
            <a:r>
              <a:rPr lang="en-US" dirty="0" smtClean="0"/>
              <a:t>Total Forces: 55,680 </a:t>
            </a:r>
            <a:r>
              <a:rPr lang="en-US" dirty="0"/>
              <a:t>1:1 odds</a:t>
            </a:r>
            <a:endParaRPr lang="en-US" dirty="0" smtClean="0"/>
          </a:p>
          <a:p>
            <a:pPr lvl="1"/>
            <a:r>
              <a:rPr lang="en-US" dirty="0" smtClean="0"/>
              <a:t>Confederates: 32,230</a:t>
            </a:r>
          </a:p>
          <a:p>
            <a:pPr lvl="1"/>
            <a:r>
              <a:rPr lang="en-US" dirty="0" smtClean="0"/>
              <a:t>Union: 23,450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</a:t>
            </a:r>
          </a:p>
          <a:p>
            <a:pPr lvl="2"/>
            <a:r>
              <a:rPr lang="en-US" dirty="0" smtClean="0"/>
              <a:t>Joseph E. Johnston</a:t>
            </a:r>
          </a:p>
          <a:p>
            <a:pPr lvl="2"/>
            <a:r>
              <a:rPr lang="en-US" dirty="0" smtClean="0"/>
              <a:t>P.G.T Beauregard</a:t>
            </a:r>
          </a:p>
          <a:p>
            <a:pPr lvl="1"/>
            <a:r>
              <a:rPr lang="en-US" dirty="0" smtClean="0"/>
              <a:t>Union:</a:t>
            </a:r>
            <a:endParaRPr lang="en-US" dirty="0"/>
          </a:p>
          <a:p>
            <a:pPr lvl="2"/>
            <a:r>
              <a:rPr lang="en-US" dirty="0" smtClean="0"/>
              <a:t>Irvin </a:t>
            </a:r>
            <a:r>
              <a:rPr lang="en-US" dirty="0" err="1" smtClean="0"/>
              <a:t>Mcdowell</a:t>
            </a:r>
            <a:endParaRPr lang="en-US" dirty="0" smtClean="0"/>
          </a:p>
          <a:p>
            <a:r>
              <a:rPr lang="en-US" dirty="0" smtClean="0"/>
              <a:t>Casualties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Union – 2896 </a:t>
            </a:r>
          </a:p>
          <a:p>
            <a:pPr lvl="1"/>
            <a:r>
              <a:rPr lang="en-US" dirty="0" smtClean="0"/>
              <a:t>Confederate - 1892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88422" y="298033"/>
            <a:ext cx="146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1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Appomattox Courthouse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April 9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1865</a:t>
            </a:r>
            <a:endParaRPr lang="en-US" dirty="0" smtClean="0"/>
          </a:p>
          <a:p>
            <a:r>
              <a:rPr lang="en-US" dirty="0" smtClean="0"/>
              <a:t>Total Forces: 89,285</a:t>
            </a:r>
          </a:p>
          <a:p>
            <a:pPr lvl="1"/>
            <a:r>
              <a:rPr lang="en-US" dirty="0" smtClean="0"/>
              <a:t>Confederate: 26,000</a:t>
            </a:r>
          </a:p>
          <a:p>
            <a:pPr lvl="1"/>
            <a:r>
              <a:rPr lang="en-US" dirty="0" smtClean="0"/>
              <a:t>Union: 89,285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Robert E. Lee</a:t>
            </a:r>
          </a:p>
          <a:p>
            <a:pPr lvl="1"/>
            <a:r>
              <a:rPr lang="en-US" dirty="0" smtClean="0"/>
              <a:t>Union</a:t>
            </a:r>
            <a:r>
              <a:rPr lang="en-US" dirty="0" smtClean="0"/>
              <a:t>: </a:t>
            </a:r>
            <a:r>
              <a:rPr lang="en-US" dirty="0" smtClean="0"/>
              <a:t>Ulysses S. Grant</a:t>
            </a:r>
          </a:p>
          <a:p>
            <a:r>
              <a:rPr lang="en-US" dirty="0" smtClean="0"/>
              <a:t>Casualties:</a:t>
            </a:r>
            <a:endParaRPr lang="en-US" dirty="0"/>
          </a:p>
          <a:p>
            <a:pPr lvl="1"/>
            <a:r>
              <a:rPr lang="en-US" dirty="0"/>
              <a:t>Confederate</a:t>
            </a:r>
            <a:r>
              <a:rPr lang="en-US" dirty="0" smtClean="0"/>
              <a:t>: </a:t>
            </a:r>
            <a:r>
              <a:rPr lang="en-US" dirty="0" smtClean="0"/>
              <a:t>500</a:t>
            </a:r>
            <a:endParaRPr lang="en-US" dirty="0" smtClean="0"/>
          </a:p>
          <a:p>
            <a:pPr lvl="1"/>
            <a:r>
              <a:rPr lang="en-US" dirty="0" smtClean="0"/>
              <a:t>Union: 158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58000" y="179917"/>
            <a:ext cx="15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0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 </a:t>
            </a:r>
            <a:r>
              <a:rPr lang="en-US" dirty="0" smtClean="0"/>
              <a:t>Assassinated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1" y="1735138"/>
            <a:ext cx="5608782" cy="216722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800" dirty="0" smtClean="0"/>
              <a:t>April 15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1865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John Wilkes Booth shot Lincoln In the head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Lincoln died at a theater event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The whole Union was shaken</a:t>
            </a:r>
          </a:p>
          <a:p>
            <a:pPr>
              <a:lnSpc>
                <a:spcPct val="70000"/>
              </a:lnSpc>
            </a:pPr>
            <a:r>
              <a:rPr lang="en-US" sz="1800" dirty="0" smtClean="0"/>
              <a:t>Union soldiers tracked Booth down a week later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79167" y="179917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rcRect t="648" b="648"/>
          <a:stretch>
            <a:fillRect/>
          </a:stretch>
        </p:blipFill>
        <p:spPr>
          <a:xfrm>
            <a:off x="914401" y="4108983"/>
            <a:ext cx="4426456" cy="24548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45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Palmetto </a:t>
            </a:r>
            <a:r>
              <a:rPr lang="en-US" dirty="0" smtClean="0"/>
              <a:t>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Battle of Palmetto Ranch was a relatively un-important battle though it was the last battle of the civil war. </a:t>
            </a:r>
          </a:p>
          <a:p>
            <a:r>
              <a:rPr lang="en-US" dirty="0"/>
              <a:t>Casualties</a:t>
            </a:r>
          </a:p>
          <a:p>
            <a:pPr lvl="1"/>
            <a:r>
              <a:rPr lang="en-US" dirty="0"/>
              <a:t>Confederates: 6</a:t>
            </a:r>
          </a:p>
          <a:p>
            <a:pPr lvl="1"/>
            <a:r>
              <a:rPr lang="en-US" dirty="0"/>
              <a:t>Union: 118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985000" y="243417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187" y="4640320"/>
            <a:ext cx="4371813" cy="2301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295" y="4978442"/>
            <a:ext cx="2146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UNION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85000" y="4978442"/>
            <a:ext cx="2146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4440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18" y="1735138"/>
            <a:ext cx="8020195" cy="50304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1800" dirty="0" smtClean="0">
                <a:hlinkClick r:id="rId2"/>
              </a:rPr>
              <a:t>www.nps.gov/gett/learn/historyculture/civil-war-timeline.htm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3"/>
              </a:rPr>
              <a:t>www.americancivilwar.com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4"/>
              </a:rPr>
              <a:t>www.nps.gov/abpp/battles/mo004.htm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5"/>
              </a:rPr>
              <a:t>www.civilwar.org/battlefields/wilson-s-creek.html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 smtClean="0">
                <a:hlinkClick r:id="rId6"/>
              </a:rPr>
              <a:t>www.civilwaronthewesternborder.org/content/battle-Lexington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7"/>
              </a:rPr>
              <a:t>www.civilwar.org/battlefields</a:t>
            </a:r>
            <a:r>
              <a:rPr lang="en-US" sz="1800" dirty="0" smtClean="0">
                <a:hlinkClick r:id="rId7"/>
              </a:rPr>
              <a:t>/fort-donelson.html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8"/>
              </a:rPr>
              <a:t>www.civilwar.org/</a:t>
            </a:r>
            <a:r>
              <a:rPr lang="en-US" sz="1800" dirty="0" smtClean="0">
                <a:hlinkClick r:id="rId8"/>
              </a:rPr>
              <a:t>battlefields/shiloh.html</a:t>
            </a: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9"/>
              </a:rPr>
              <a:t>www.dailykos.com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0"/>
              </a:rPr>
              <a:t>www.thomaslegion.net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1"/>
              </a:rPr>
              <a:t>http://www.civilwar.org/battlefields/fredericksburg.html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>
                <a:hlinkClick r:id="rId12"/>
              </a:rPr>
              <a:t>http://www.civilwar.org/antietam.html</a:t>
            </a:r>
            <a:endParaRPr lang="en-US" sz="1800" dirty="0"/>
          </a:p>
          <a:p>
            <a:pPr>
              <a:lnSpc>
                <a:spcPct val="50000"/>
              </a:lnSpc>
            </a:pPr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6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73" y="1735137"/>
            <a:ext cx="8682181" cy="5007407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hlinkClick r:id="rId2"/>
              </a:rPr>
              <a:t>www.en.wikipedia.org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3"/>
              </a:rPr>
              <a:t>http://www.archives.gov/exhibits/featured_documents/emancipation_proclamation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4"/>
              </a:rPr>
              <a:t>www.wach.com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5"/>
              </a:rPr>
              <a:t>http://www.historyrocket.com/American-History/civil-war/Why-Did-The-North-Win-The-Civil-</a:t>
            </a:r>
            <a:r>
              <a:rPr lang="en-US" sz="1600" dirty="0" smtClean="0">
                <a:hlinkClick r:id="rId5"/>
              </a:rPr>
              <a:t>War.html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6"/>
              </a:rPr>
              <a:t>http://commons.wikimedia.org/wiki/File:Second_Bull_Run_Aug29_1700.</a:t>
            </a:r>
            <a:r>
              <a:rPr lang="en-US" sz="1600" dirty="0" smtClean="0">
                <a:hlinkClick r:id="rId6"/>
              </a:rPr>
              <a:t>png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7"/>
              </a:rPr>
              <a:t>http://en.wikipedia.org/wiki/First_Battle_of_Bull_Run#/media</a:t>
            </a:r>
            <a:r>
              <a:rPr lang="en-US" sz="1600" dirty="0" smtClean="0">
                <a:hlinkClick r:id="rId7"/>
              </a:rPr>
              <a:t>/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8"/>
              </a:rPr>
              <a:t>http://thomaslegion.net/</a:t>
            </a:r>
            <a:r>
              <a:rPr lang="en-US" sz="1600" dirty="0" smtClean="0">
                <a:hlinkClick r:id="rId8"/>
              </a:rPr>
              <a:t>battleofchancellorsvillebattlefieldpositions.html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9"/>
              </a:rPr>
              <a:t>http://www.custermen.com/DixieBoys/</a:t>
            </a:r>
            <a:r>
              <a:rPr lang="en-US" sz="1600" dirty="0" smtClean="0">
                <a:hlinkClick r:id="rId9"/>
              </a:rPr>
              <a:t>FtPillow.htm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>
                <a:hlinkClick r:id="rId10"/>
              </a:rPr>
              <a:t>http://www.bonps.org/wpr/wp-content/uploads/2011/03/Kay-pix-Mar11-054-</a:t>
            </a:r>
            <a:r>
              <a:rPr lang="en-US" sz="1600" dirty="0" smtClean="0">
                <a:hlinkClick r:id="rId10"/>
              </a:rPr>
              <a:t>copy.jpg</a:t>
            </a:r>
            <a:endParaRPr lang="en-US" sz="1600" dirty="0"/>
          </a:p>
          <a:p>
            <a:pPr>
              <a:lnSpc>
                <a:spcPct val="110000"/>
              </a:lnSpc>
            </a:pPr>
            <a:r>
              <a:rPr lang="en-US" sz="1600" dirty="0" smtClean="0">
                <a:hlinkClick r:id="rId11"/>
              </a:rPr>
              <a:t>http:</a:t>
            </a:r>
            <a:r>
              <a:rPr lang="en-US" sz="1600" dirty="0">
                <a:hlinkClick r:id="rId11"/>
              </a:rPr>
              <a:t>//commons.wikimedia.org/wiki/File:Petersburg_July30.</a:t>
            </a:r>
            <a:r>
              <a:rPr lang="en-US" sz="1600" dirty="0" smtClean="0">
                <a:hlinkClick r:id="rId11"/>
              </a:rPr>
              <a:t>png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0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http://www.civilwar.org/battlefields/nashville.html?tab=</a:t>
            </a:r>
            <a:r>
              <a:rPr lang="en-US" sz="1800" dirty="0" smtClean="0">
                <a:hlinkClick r:id="rId2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http://www.civilwar.org/battlefields/bullrun.html?tab=</a:t>
            </a:r>
            <a:r>
              <a:rPr lang="en-US" sz="1800" dirty="0" smtClean="0">
                <a:hlinkClick r:id="rId3"/>
              </a:rPr>
              <a:t>facts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http://www.civilwar.org/battlefields/petersburg-</a:t>
            </a:r>
            <a:r>
              <a:rPr lang="en-US" sz="1800" dirty="0" smtClean="0">
                <a:hlinkClick r:id="rId4"/>
              </a:rPr>
              <a:t>breakthrough.html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http://www.civilwar.org/battlefields/second-</a:t>
            </a:r>
            <a:r>
              <a:rPr lang="en-US" sz="1800" dirty="0" smtClean="0">
                <a:hlinkClick r:id="rId5"/>
              </a:rPr>
              <a:t>manassas.html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http://www.civilwar.org/battlefields/</a:t>
            </a:r>
            <a:r>
              <a:rPr lang="en-US" sz="1800" dirty="0" smtClean="0">
                <a:hlinkClick r:id="rId6"/>
              </a:rPr>
              <a:t>chancellorsville.html</a:t>
            </a:r>
            <a:endParaRPr lang="en-US" sz="1800" dirty="0" smtClean="0"/>
          </a:p>
          <a:p>
            <a:r>
              <a:rPr lang="en-US" sz="1800" dirty="0">
                <a:hlinkClick r:id="rId7"/>
              </a:rPr>
              <a:t>http://www.civilwaronthewesternborder.org/content/battle-</a:t>
            </a:r>
            <a:r>
              <a:rPr lang="en-US" sz="1800" dirty="0" smtClean="0">
                <a:hlinkClick r:id="rId7"/>
              </a:rPr>
              <a:t>lexington</a:t>
            </a:r>
            <a:endParaRPr lang="en-US" sz="1800" dirty="0" smtClean="0"/>
          </a:p>
          <a:p>
            <a:r>
              <a:rPr lang="en-US" sz="1800" dirty="0">
                <a:hlinkClick r:id="rId8"/>
              </a:rPr>
              <a:t>http://www.historynet.com/battle-of-</a:t>
            </a:r>
            <a:r>
              <a:rPr lang="en-US" sz="1800" dirty="0" smtClean="0">
                <a:hlinkClick r:id="rId8"/>
              </a:rPr>
              <a:t>richmond</a:t>
            </a:r>
            <a:endParaRPr lang="en-US" sz="18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sz="16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61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ull-run-first-battle-July-2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11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5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Lexington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214" y="1460942"/>
            <a:ext cx="7788345" cy="51582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September 12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1861</a:t>
            </a:r>
          </a:p>
          <a:p>
            <a:r>
              <a:rPr lang="en-US" dirty="0" smtClean="0"/>
              <a:t>Total Forces: 23,500 6-1 odds</a:t>
            </a:r>
          </a:p>
          <a:p>
            <a:pPr lvl="1"/>
            <a:r>
              <a:rPr lang="en-US" dirty="0" smtClean="0"/>
              <a:t>Confederates: 20,000</a:t>
            </a:r>
          </a:p>
          <a:p>
            <a:pPr lvl="1"/>
            <a:r>
              <a:rPr lang="en-US" dirty="0" smtClean="0"/>
              <a:t>Union: 3,500</a:t>
            </a:r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</a:t>
            </a:r>
          </a:p>
          <a:p>
            <a:pPr lvl="2"/>
            <a:r>
              <a:rPr lang="en-US" dirty="0"/>
              <a:t>Claiborne Fox Jackson </a:t>
            </a:r>
            <a:endParaRPr lang="en-US" dirty="0" smtClean="0"/>
          </a:p>
          <a:p>
            <a:pPr lvl="2"/>
            <a:r>
              <a:rPr lang="en-US" dirty="0"/>
              <a:t>Sterling </a:t>
            </a:r>
            <a:r>
              <a:rPr lang="en-US" dirty="0" smtClean="0"/>
              <a:t>Price</a:t>
            </a:r>
            <a:endParaRPr lang="en-US" dirty="0"/>
          </a:p>
          <a:p>
            <a:pPr lvl="1"/>
            <a:r>
              <a:rPr lang="en-US" dirty="0" smtClean="0"/>
              <a:t>Union:</a:t>
            </a:r>
            <a:endParaRPr lang="en-US" dirty="0"/>
          </a:p>
          <a:p>
            <a:pPr lvl="2"/>
            <a:r>
              <a:rPr lang="en-US" dirty="0"/>
              <a:t>James A. </a:t>
            </a:r>
            <a:r>
              <a:rPr lang="en-US" dirty="0" smtClean="0"/>
              <a:t>Mulligan</a:t>
            </a:r>
          </a:p>
          <a:p>
            <a:pPr lvl="2"/>
            <a:r>
              <a:rPr lang="en-US" dirty="0"/>
              <a:t>Robert T. Van </a:t>
            </a:r>
            <a:r>
              <a:rPr lang="en-US" dirty="0" smtClean="0"/>
              <a:t>Horn </a:t>
            </a:r>
            <a:endParaRPr lang="en-US" dirty="0"/>
          </a:p>
          <a:p>
            <a:r>
              <a:rPr lang="en-US" dirty="0" smtClean="0"/>
              <a:t>Casualties</a:t>
            </a:r>
            <a:endParaRPr lang="en-US" dirty="0" smtClean="0"/>
          </a:p>
          <a:p>
            <a:pPr lvl="1"/>
            <a:r>
              <a:rPr lang="en-US" dirty="0" smtClean="0"/>
              <a:t>Confederate: 100</a:t>
            </a:r>
          </a:p>
          <a:p>
            <a:pPr lvl="1"/>
            <a:r>
              <a:rPr lang="en-US" dirty="0" smtClean="0"/>
              <a:t>Union: 1,774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334638" y="207327"/>
            <a:ext cx="150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-Vinay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2241" cy="10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7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Battles 1862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Battle of Roanoke Island</a:t>
            </a:r>
          </a:p>
          <a:p>
            <a:r>
              <a:rPr lang="en-US" dirty="0" smtClean="0"/>
              <a:t>Fort Donelson* </a:t>
            </a:r>
          </a:p>
          <a:p>
            <a:r>
              <a:rPr lang="en-US" dirty="0" smtClean="0"/>
              <a:t>Battle of Pea Ridge</a:t>
            </a:r>
          </a:p>
          <a:p>
            <a:r>
              <a:rPr lang="en-US" dirty="0" smtClean="0"/>
              <a:t>Shiloh*</a:t>
            </a:r>
          </a:p>
          <a:p>
            <a:r>
              <a:rPr lang="en-US" dirty="0" smtClean="0"/>
              <a:t>Battle of seven Pines</a:t>
            </a:r>
          </a:p>
          <a:p>
            <a:r>
              <a:rPr lang="en-US" dirty="0" smtClean="0"/>
              <a:t>Second Bull Run*</a:t>
            </a:r>
          </a:p>
          <a:p>
            <a:r>
              <a:rPr lang="en-US" dirty="0" smtClean="0"/>
              <a:t>Antietam*</a:t>
            </a:r>
          </a:p>
          <a:p>
            <a:r>
              <a:rPr lang="en-US" dirty="0" smtClean="0"/>
              <a:t>Fredericksburg*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31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 </a:t>
            </a:r>
            <a:r>
              <a:rPr lang="en-US" dirty="0" smtClean="0"/>
              <a:t>Donelson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986" y="1371600"/>
            <a:ext cx="7833299" cy="514645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February 11-16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dirty="0" smtClean="0"/>
              <a:t>1862</a:t>
            </a:r>
          </a:p>
          <a:p>
            <a:r>
              <a:rPr lang="en-US" dirty="0" smtClean="0"/>
              <a:t>Total Forces: 40,702</a:t>
            </a:r>
          </a:p>
          <a:p>
            <a:pPr lvl="1"/>
            <a:r>
              <a:rPr lang="en-US" dirty="0" smtClean="0"/>
              <a:t>Confederates: 16,171</a:t>
            </a:r>
          </a:p>
          <a:p>
            <a:pPr lvl="1"/>
            <a:r>
              <a:rPr lang="en-US" dirty="0" smtClean="0"/>
              <a:t>Union: 24,531</a:t>
            </a:r>
            <a:endParaRPr lang="en-US" dirty="0" smtClean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</a:t>
            </a:r>
          </a:p>
          <a:p>
            <a:pPr lvl="2"/>
            <a:r>
              <a:rPr lang="en-US" dirty="0" smtClean="0"/>
              <a:t>Gideon J. Pillow</a:t>
            </a:r>
          </a:p>
          <a:p>
            <a:pPr lvl="2"/>
            <a:r>
              <a:rPr lang="en-US" dirty="0" smtClean="0"/>
              <a:t>John Buchannan Floyd</a:t>
            </a:r>
          </a:p>
          <a:p>
            <a:pPr lvl="2"/>
            <a:r>
              <a:rPr lang="en-US" dirty="0" smtClean="0"/>
              <a:t>Simon Bucker</a:t>
            </a:r>
          </a:p>
          <a:p>
            <a:pPr lvl="1"/>
            <a:r>
              <a:rPr lang="en-US" dirty="0" smtClean="0"/>
              <a:t>Union</a:t>
            </a:r>
          </a:p>
          <a:p>
            <a:pPr lvl="2"/>
            <a:r>
              <a:rPr lang="en-US" dirty="0" smtClean="0"/>
              <a:t>Andrew Hull Foote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</a:p>
          <a:p>
            <a:r>
              <a:rPr lang="en-US" dirty="0" smtClean="0"/>
              <a:t>Casualties</a:t>
            </a:r>
            <a:endParaRPr lang="en-US" dirty="0" smtClean="0"/>
          </a:p>
          <a:p>
            <a:pPr lvl="1"/>
            <a:r>
              <a:rPr lang="en-US" dirty="0" smtClean="0"/>
              <a:t>Confederates – 13,846</a:t>
            </a:r>
          </a:p>
          <a:p>
            <a:pPr lvl="1"/>
            <a:r>
              <a:rPr lang="en-US" dirty="0" smtClean="0"/>
              <a:t>Union – 2,691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64454" y="233243"/>
            <a:ext cx="16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-Neel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6857047327_b66b5b7fc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45" r="-9145"/>
          <a:stretch>
            <a:fillRect/>
          </a:stretch>
        </p:blipFill>
        <p:spPr>
          <a:xfrm>
            <a:off x="0" y="77747"/>
            <a:ext cx="9144000" cy="6725181"/>
          </a:xfrm>
        </p:spPr>
      </p:pic>
    </p:spTree>
    <p:extLst>
      <p:ext uri="{BB962C8B-B14F-4D97-AF65-F5344CB8AC3E}">
        <p14:creationId xmlns:p14="http://schemas.microsoft.com/office/powerpoint/2010/main" val="3617783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Shiloh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8"/>
            <a:ext cx="7313613" cy="480538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April 6</a:t>
            </a:r>
            <a:r>
              <a:rPr lang="en-US" baseline="30000" dirty="0" smtClean="0"/>
              <a:t>th</a:t>
            </a:r>
            <a:r>
              <a:rPr lang="en-US" dirty="0" smtClean="0"/>
              <a:t>-7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1862</a:t>
            </a:r>
          </a:p>
          <a:p>
            <a:r>
              <a:rPr lang="en-US" dirty="0"/>
              <a:t>T</a:t>
            </a:r>
            <a:r>
              <a:rPr lang="en-US" dirty="0" smtClean="0"/>
              <a:t>otal forces: </a:t>
            </a:r>
            <a:r>
              <a:rPr lang="en-US" dirty="0" smtClean="0"/>
              <a:t>110,053, </a:t>
            </a:r>
            <a:r>
              <a:rPr lang="en-US" dirty="0"/>
              <a:t>1-</a:t>
            </a:r>
            <a:r>
              <a:rPr lang="en-US" dirty="0" smtClean="0"/>
              <a:t>1.5 odds</a:t>
            </a:r>
          </a:p>
          <a:p>
            <a:pPr lvl="1"/>
            <a:r>
              <a:rPr lang="en-US" dirty="0" smtClean="0"/>
              <a:t>Confederate: </a:t>
            </a:r>
            <a:r>
              <a:rPr lang="en-US" dirty="0" smtClean="0"/>
              <a:t>44,968</a:t>
            </a:r>
          </a:p>
          <a:p>
            <a:pPr lvl="1"/>
            <a:r>
              <a:rPr lang="en-US" dirty="0" smtClean="0"/>
              <a:t>Union: 65,085</a:t>
            </a:r>
            <a:endParaRPr lang="en-US" dirty="0"/>
          </a:p>
          <a:p>
            <a:r>
              <a:rPr lang="en-US" dirty="0" smtClean="0"/>
              <a:t>Generals</a:t>
            </a:r>
          </a:p>
          <a:p>
            <a:pPr lvl="1"/>
            <a:r>
              <a:rPr lang="en-US" dirty="0" smtClean="0"/>
              <a:t>Confederates:</a:t>
            </a:r>
          </a:p>
          <a:p>
            <a:pPr lvl="2"/>
            <a:r>
              <a:rPr lang="en-US" dirty="0" smtClean="0"/>
              <a:t>Albert Sidney Johnston</a:t>
            </a:r>
          </a:p>
          <a:p>
            <a:pPr lvl="2"/>
            <a:r>
              <a:rPr lang="en-US" dirty="0" smtClean="0"/>
              <a:t>P.G.T Beauregard</a:t>
            </a:r>
            <a:endParaRPr lang="en-US" dirty="0"/>
          </a:p>
          <a:p>
            <a:pPr lvl="1"/>
            <a:r>
              <a:rPr lang="en-US" dirty="0" smtClean="0"/>
              <a:t>Union</a:t>
            </a:r>
            <a:endParaRPr lang="en-US" dirty="0"/>
          </a:p>
          <a:p>
            <a:pPr lvl="2"/>
            <a:r>
              <a:rPr lang="en-US" dirty="0" smtClean="0"/>
              <a:t>Don Carlos Buell</a:t>
            </a:r>
            <a:endParaRPr lang="en-US" dirty="0"/>
          </a:p>
          <a:p>
            <a:pPr lvl="2"/>
            <a:r>
              <a:rPr lang="en-US" dirty="0" smtClean="0"/>
              <a:t>Ulysses S. Grant</a:t>
            </a:r>
            <a:endParaRPr lang="en-US" dirty="0" smtClean="0"/>
          </a:p>
          <a:p>
            <a:r>
              <a:rPr lang="en-US" dirty="0" smtClean="0"/>
              <a:t>Casualties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Confederate – 10,669</a:t>
            </a:r>
          </a:p>
          <a:p>
            <a:pPr lvl="1"/>
            <a:r>
              <a:rPr lang="en-US" dirty="0" smtClean="0"/>
              <a:t>Union – 13,047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57115" y="272117"/>
            <a:ext cx="2021561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-Rohan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15" y="11800"/>
            <a:ext cx="1281200" cy="6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Inkwell">
      <a:maj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Goudy Old Style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836</TotalTime>
  <Words>1128</Words>
  <Application>Microsoft Macintosh PowerPoint</Application>
  <PresentationFormat>On-screen Show (4:3)</PresentationFormat>
  <Paragraphs>331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Inkwell</vt:lpstr>
      <vt:lpstr>Civil War Timeline    (1861-1865) </vt:lpstr>
      <vt:lpstr>Battles in 1861</vt:lpstr>
      <vt:lpstr>Bull Run/First Manassas</vt:lpstr>
      <vt:lpstr>PowerPoint Presentation</vt:lpstr>
      <vt:lpstr>Lexington</vt:lpstr>
      <vt:lpstr>Battles 1862</vt:lpstr>
      <vt:lpstr>Fort Donelson</vt:lpstr>
      <vt:lpstr>PowerPoint Presentation</vt:lpstr>
      <vt:lpstr>Shiloh</vt:lpstr>
      <vt:lpstr>PowerPoint Presentation</vt:lpstr>
      <vt:lpstr>Second Bull Run</vt:lpstr>
      <vt:lpstr>PowerPoint Presentation</vt:lpstr>
      <vt:lpstr>Antietam</vt:lpstr>
      <vt:lpstr>PowerPoint Presentation</vt:lpstr>
      <vt:lpstr>Fredericksburg</vt:lpstr>
      <vt:lpstr>PowerPoint Presentation</vt:lpstr>
      <vt:lpstr>Battles of 1863</vt:lpstr>
      <vt:lpstr>Emancipation Proclamation</vt:lpstr>
      <vt:lpstr>Chancellorsville</vt:lpstr>
      <vt:lpstr>Gettysburg</vt:lpstr>
      <vt:lpstr>Pickets Charge</vt:lpstr>
      <vt:lpstr>Vicksburg Captured </vt:lpstr>
      <vt:lpstr>PowerPoint Presentation</vt:lpstr>
      <vt:lpstr>Chickamauga</vt:lpstr>
      <vt:lpstr>Battles of 1864</vt:lpstr>
      <vt:lpstr>Fort Pillow</vt:lpstr>
      <vt:lpstr>Nashville</vt:lpstr>
      <vt:lpstr>Battles of 1865</vt:lpstr>
      <vt:lpstr>Fall of Petersburg</vt:lpstr>
      <vt:lpstr>Appomattox Courthouse</vt:lpstr>
      <vt:lpstr>Lincoln Assassinated</vt:lpstr>
      <vt:lpstr>Palmetto Ranch</vt:lpstr>
      <vt:lpstr>Citations</vt:lpstr>
      <vt:lpstr>Citations</vt:lpstr>
      <vt:lpstr>Citations</vt:lpstr>
    </vt:vector>
  </TitlesOfParts>
  <Company>ISB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Vinay Work laptop</dc:creator>
  <cp:lastModifiedBy>Neel Balusa</cp:lastModifiedBy>
  <cp:revision>75</cp:revision>
  <dcterms:created xsi:type="dcterms:W3CDTF">2015-04-19T21:12:55Z</dcterms:created>
  <dcterms:modified xsi:type="dcterms:W3CDTF">2015-05-02T21:58:25Z</dcterms:modified>
</cp:coreProperties>
</file>